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1.9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80" r:id="rId14"/>
    <p:sldId id="282" r:id="rId15"/>
    <p:sldId id="284" r:id="rId16"/>
    <p:sldId id="286" r:id="rId17"/>
    <p:sldId id="288" r:id="rId18"/>
    <p:sldId id="290" r:id="rId19"/>
    <p:sldId id="292" r:id="rId20"/>
    <p:sldId id="294" r:id="rId21"/>
    <p:sldId id="296" r:id="rId22"/>
    <p:sldId id="298" r:id="rId23"/>
    <p:sldId id="300" r:id="rId24"/>
    <p:sldId id="302" r:id="rId25"/>
    <p:sldId id="304" r:id="rId26"/>
    <p:sldId id="306" r:id="rId27"/>
    <p:sldId id="308" r:id="rId28"/>
    <p:sldId id="310" r:id="rId29"/>
    <p:sldId id="312" r:id="rId30"/>
    <p:sldId id="314" r:id="rId31"/>
    <p:sldId id="316" r:id="rId32"/>
  </p:sldIdLst>
  <p:sldSz cx="12192000" cy="6858000"/>
  <p:notesSz cx="6858000" cy="91440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" Type="http://schemas.openxmlformats.org/officeDocument/2006/relationships/slide" Target="slides/slide2.xml" /><Relationship Id="rId30" Type="http://schemas.openxmlformats.org/officeDocument/2006/relationships/slide" Target="slides/slide29.xml" /><Relationship Id="rId31" Type="http://schemas.openxmlformats.org/officeDocument/2006/relationships/slide" Target="slides/slide30.xml" /><Relationship Id="rId32" Type="http://schemas.openxmlformats.org/officeDocument/2006/relationships/slide" Target="slides/slide31.xml" /><Relationship Id="rId33" Type="http://schemas.openxmlformats.org/officeDocument/2006/relationships/tags" Target="tags/tag1.xml" /><Relationship Id="rId34" Type="http://schemas.openxmlformats.org/officeDocument/2006/relationships/presProps" Target="presProps.xml" /><Relationship Id="rId35" Type="http://schemas.openxmlformats.org/officeDocument/2006/relationships/viewProps" Target="viewProps.xml" /><Relationship Id="rId36" Type="http://schemas.openxmlformats.org/officeDocument/2006/relationships/theme" Target="theme/theme1.xml" /><Relationship Id="rId37" Type="http://schemas.openxmlformats.org/officeDocument/2006/relationships/tableStyles" Target="tableStyles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1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5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Valitse nykyinen koulusi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100%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Sheet1!$C$2:$C$7</c:f>
              <c:strCache>
                <c:ptCount val="6"/>
                <c:pt idx="0">
                  <c:v>Juho Oksan koulu</c:v>
                </c:pt>
                <c:pt idx="1">
                  <c:v>Jauhinkankaan koulu</c:v>
                </c:pt>
                <c:pt idx="2">
                  <c:v>Lehtopään koulu</c:v>
                </c:pt>
                <c:pt idx="3">
                  <c:v>Matkanivan koulu</c:v>
                </c:pt>
                <c:pt idx="4">
                  <c:v>Piipsjärven koulu</c:v>
                </c:pt>
                <c:pt idx="5">
                  <c:v>Petäjäskosken koulu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luokkaasi tulisi uusia oppilaita?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0.39</c:v>
                </c:pt>
                <c:pt idx="1">
                  <c:v>0.54</c:v>
                </c:pt>
                <c:pt idx="2">
                  <c:v>0.07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koulusi olisi kauempana kuin nyt?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0.11</c:v>
                </c:pt>
                <c:pt idx="1">
                  <c:v>0.46</c:v>
                </c:pt>
                <c:pt idx="2">
                  <c:v>0.43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koulumatkasi pitenisi ja kulkisit kouluun bussilla tai taksilla?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0.36</c:v>
                </c:pt>
                <c:pt idx="1">
                  <c:v>0.57</c:v>
                </c:pt>
                <c:pt idx="2">
                  <c:v>0.07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opettaja vaihtuisi?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0.11</c:v>
                </c:pt>
                <c:pt idx="1">
                  <c:v>0.46</c:v>
                </c:pt>
                <c:pt idx="2">
                  <c:v>0.43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koulussasi olisi enemmän oppilaita?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0.43</c:v>
                </c:pt>
                <c:pt idx="1">
                  <c:v>0.39</c:v>
                </c:pt>
                <c:pt idx="2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olisitkin eri luokalla nykyisten luokkakavereittesi kanssa?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0.18</c:v>
                </c:pt>
                <c:pt idx="1">
                  <c:v>0.43</c:v>
                </c:pt>
                <c:pt idx="2">
                  <c:v>0.39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Millä luokalla olet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67%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Sheet1!$C$2:$C$3</c:f>
              <c:strCache>
                <c:ptCount val="2"/>
                <c:pt idx="0">
                  <c:v>1. -  2. luokalla</c:v>
                </c:pt>
                <c:pt idx="1">
                  <c:v>3. - 6. luokalla</c:v>
                </c:pt>
              </c:strCache>
            </c:strRef>
          </c:cat>
          <c:val>
            <c:numRef>
              <c:f>Sheet1!$D$2:$D$3</c:f>
              <c:numCache>
                <c:ptCount val="2"/>
                <c:pt idx="0">
                  <c:v>0.33</c:v>
                </c:pt>
                <c:pt idx="1">
                  <c:v>0.67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luokkatilat?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0.89</c:v>
                </c:pt>
                <c:pt idx="1">
                  <c:v>0.11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opetusvälineet?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0.84</c:v>
                </c:pt>
                <c:pt idx="1">
                  <c:v>0.16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ruoka ja ruokailutilat?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0.48</c:v>
                </c:pt>
                <c:pt idx="1">
                  <c:v>0.47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sisäliikuntatilat?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72%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0.72</c:v>
                </c:pt>
                <c:pt idx="1">
                  <c:v>0.22</c:v>
                </c:pt>
                <c:pt idx="2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koulullasi mahdollisuudet ulkoliikuntaan?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63%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0.63</c:v>
                </c:pt>
                <c:pt idx="1">
                  <c:v>0.37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Jos koulusi päätettäisiin sulkea, missä koulussa haluaisit tai olisi järkevää jatkaa opiskeluasi?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95%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Sheet1!$C$2:$C$7</c:f>
              <c:strCache>
                <c:ptCount val="6"/>
                <c:pt idx="0">
                  <c:v>Juho Oksan kouluun</c:v>
                </c:pt>
                <c:pt idx="1">
                  <c:v>Jauhinkankaan kouluun</c:v>
                </c:pt>
                <c:pt idx="2">
                  <c:v>Lehtopään kouluun</c:v>
                </c:pt>
                <c:pt idx="3">
                  <c:v>Matkanivan kouluun</c:v>
                </c:pt>
                <c:pt idx="4">
                  <c:v>Petäjäskosken kouluun</c:v>
                </c:pt>
                <c:pt idx="5">
                  <c:v>Piipsjärven kouluun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0.95</c:v>
                </c:pt>
                <c:pt idx="1">
                  <c:v>0</c:v>
                </c:pt>
                <c:pt idx="2">
                  <c:v>0</c:v>
                </c:pt>
                <c:pt idx="3">
                  <c:v>0.05</c:v>
                </c:pt>
                <c:pt idx="4">
                  <c:v>0</c:v>
                </c:pt>
                <c:pt idx="5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tuntuu olla nykyisessä koulussasi?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75%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Neutraali</c:v>
                </c:pt>
                <c:pt idx="2">
                  <c:v>Harmittaa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0.75</c:v>
                </c:pt>
                <c:pt idx="1">
                  <c:v>0.25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title="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4468EE6-622B-42D7-A6BB-145F44C47C32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3DF0F5A-AC1A-4AA9-B542-DED907C61759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 title="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11A0ED2-F27C-47BE-9EFD-85A95E421A30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FA2B015-B61E-443D-BE1B-586713A9617C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800A448-7BBB-4E70-ACE9-86ED95F5EBF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D0CC3BDB-E29A-460E-9234-354D0C75BB38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 title="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 title="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 title="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88DA623E-7062-4BDD-B92D-777BC5D6529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 title="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 title="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FD5DB0B5-7090-4A65-A422-8C492B090BED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 title="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ACD75247-B7B8-4845-AAFB-A5B6A3B32334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 title="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600102C8-EC92-4B3B-A1AE-4CF0411DF7A9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title="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C7AED8D0-6596-4C5B-A872-DEEE25FEE4BC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 title="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5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6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7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8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9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0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1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2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3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4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5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3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4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63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ctr"/>
          <a:lstStyle/>
          <a:p>
            <a:pPr algn="ctr"/>
            <a:r>
              <a:rPr sz="2000" b="1" i="0" u="none">
                <a:solidFill>
                  <a:srgbClr val="333333"/>
                </a:solidFill>
                <a:latin typeface="Arial"/>
              </a:rPr>
              <a:t>Perusraportti</a:t>
            </a:r>
          </a:p>
          <a:p>
            <a:pPr algn="ctr"/>
            <a:r>
              <a:rPr sz="2000" b="1" i="0" u="none">
                <a:solidFill>
                  <a:srgbClr val="333333"/>
                </a:solidFill>
                <a:latin typeface="Arial"/>
              </a:rPr>
              <a:t>Kouluverkkokysely ala-kouluille</a:t>
            </a:r>
          </a:p>
          <a:p>
            <a:pPr algn="ctr"/>
            <a:r>
              <a:rPr sz="1400" b="0" i="0" u="none">
                <a:solidFill>
                  <a:srgbClr val="333333"/>
                </a:solidFill>
                <a:latin typeface="Arial"/>
              </a:rPr>
              <a:t>Näytetään 28 vastaajaa kyselyn vastaajien kokonaismäärästä 484 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5. Millaiset ovat mielestäsi koulusi ruoka ja ruokailutilat?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19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5. Millaiset ovat mielestäsi koulusi ruoka ja ruokailutilat?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19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47,4%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47,4%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5,2%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6. Millaiset ovat mielestäsi koulusi sisäliikuntatilat?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18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6. Millaiset ovat mielestäsi koulusi sisäliikuntatilat?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18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72,2%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22,2%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5,6%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7. Millaiset ovat mielestäsi koulullasi mahdollisuudet ulkoliikuntaan?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19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7. Millaiset ovat mielestäsi koulullasi mahdollisuudet ulkoliikuntaan?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19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63,2%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36,8%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8. Jos koulusi päätettäisiin sulkea, missä koulussa haluaisit tai olisi järkevää jatkaa opiskeluasi?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19, valittujen vastausten lukumäärä: 20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8. Jos koulusi päätettäisiin sulkea, missä koulussa haluaisit tai olisi järkevää jatkaa opiskeluasi?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19, valittujen vastausten lukumäärä: 20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92024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Juho Oksan kouluun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94,7%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Jauhinkankaan kouluun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Lehtopään kouluun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Matkanivan kouluun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Petäjäskosken kouluun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Piipsjärven kouluun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9. MIltä tuntuu olla nykyisessä koulussasi?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28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9. MIltä tuntuu olla nykyisessä koulussasi?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28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75,0%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Neutraali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1. Valitse nykyinen koulusi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28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10. Miltä tuntuisi, jos luokkaasi tulisi uusia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28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10. Miltä tuntuisi, jos luokkaasi tulisi uusia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28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39,3%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53,6%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7,1%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11. Miltä tuntuisi, jos koulusi olisi kauempana kuin nyt?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28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11. Miltä tuntuisi, jos koulusi olisi kauempana kuin nyt?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28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10,7%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46,4%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42,9%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12. Miltä tuntuisi, jos koulumatkasi pitenisi ja kulkisit kouluun bussilla tai taksilla?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28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12. Miltä tuntuisi, jos koulumatkasi pitenisi ja kulkisit kouluun bussilla tai taksilla?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28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35,7%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57,1%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7,2%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13. Miltä tuntuisi, jos opettaja vaihtuisi?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28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13. Miltä tuntuisi, jos opettaja vaihtuisi?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28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10,7%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46,4%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42,9%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14. Miltä tuntuisi, jos koulussasi olisi enemmän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28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14. Miltä tuntuisi, jos koulussasi olisi enemmän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28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42,8%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39,3%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17,9%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1. Valitse nykyinen koulusi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28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92024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Juho Oksan koulu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Jauhinkankaan koulu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Lehtopään koulu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Matkanivan koulu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Piipsjärven koulu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Petäjäskosken koulu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3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15. Miltä tuntuisi, jos olisitkin eri luokalla nykyisten luokkakavereittesi kanssa?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28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3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15. Miltä tuntuisi, jos olisitkin eri luokalla nykyisten luokkakavereittesi kanssa?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28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17,9%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42,8%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39,3%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2. Millä luokalla olet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27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2. Millä luokalla olet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27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82296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1. -  2. luokalla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33,3%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3. - 6. luokalla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66,7%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3. Millaiset ovat mielestäsi koulusi luokkatilat?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19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3. Millaiset ovat mielestäsi koulusi luokkatilat?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19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89,5%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4. Millaiset ovat mielestäsi koulusi opetusvälineet?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19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4. Millaiset ovat mielestäsi koulusi opetusvälineet?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19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84,2%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15,8%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1.09.14"/>
  <p:tag name="AS_TITLE" val="Aspose.Slides for .NET 4.0 Client Profile"/>
  <p:tag name="AS_VERSION" val="21.9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63</Paragraphs>
  <Slides>31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baseType="lpstr" size="34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21.0900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2023-03-03T11:51:50.688</cp:lastPrinted>
  <dcterms:created xsi:type="dcterms:W3CDTF">2023-03-03T09:51:50Z</dcterms:created>
  <dcterms:modified xsi:type="dcterms:W3CDTF">2023-03-03T09:51:51Z</dcterms:modified>
</cp:coreProperties>
</file>